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2" r:id="rId36"/>
    <p:sldId id="294" r:id="rId37"/>
    <p:sldId id="295" r:id="rId38"/>
    <p:sldId id="296" r:id="rId39"/>
    <p:sldId id="297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91B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8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897C7-CC10-4DDB-992E-7F76E3C3E0E7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10477-C879-4CD5-BE69-F6D40A303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04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CB6A-FF9F-44A0-BDD0-B4CC50979968}" type="datetime1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27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D90CD-370F-4609-9A98-DE241B583877}" type="datetime1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55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789E0-B8A7-4EC9-8D75-4888AD16E12D}" type="datetime1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37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88FEC-FB9A-4560-BB8B-DB2A04129F2C}" type="datetime1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44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F985-6B84-49E1-BA7B-5C136EDC238D}" type="datetime1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1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0D96-79B9-4C19-BA96-268C0D5EA5D2}" type="datetime1">
              <a:rPr lang="ru-RU" smtClean="0"/>
              <a:t>02.12.2018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39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5EAB-739B-4C71-8D48-6473DF4D0E23}" type="datetime1">
              <a:rPr lang="ru-RU" smtClean="0"/>
              <a:t>02.12.2018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41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07F1-2260-419C-AC49-F6FEC3AC57BF}" type="datetime1">
              <a:rPr lang="ru-RU" smtClean="0"/>
              <a:t>02.12.2018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08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F1FD-3A4D-4042-A37C-DCB427A05A56}" type="datetime1">
              <a:rPr lang="ru-RU" smtClean="0"/>
              <a:t>02.12.2018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03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57C4C-E898-4AC7-8C9E-2C106F1A6AAD}" type="datetime1">
              <a:rPr lang="ru-RU" smtClean="0"/>
              <a:t>02.12.2018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50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DDEC-A7E5-4032-8254-D3DED1EA844F}" type="datetime1">
              <a:rPr lang="ru-RU" smtClean="0"/>
              <a:t>02.12.2018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58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D8AC-A91D-466E-B7AA-3690320A30FA}" type="datetime1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43D5B-B61F-4215-9EE2-E7DD7751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89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Фитнес-клуб</a:t>
            </a:r>
            <a:endParaRPr lang="ru-RU" b="1" spc="-1000" dirty="0">
              <a:latin typeface="ISOCPEUR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0228">
            <a:off x="9532107" y="242391"/>
            <a:ext cx="2963646" cy="296364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2967">
            <a:off x="5662918" y="4018651"/>
            <a:ext cx="3649718" cy="3649718"/>
          </a:xfrm>
          <a:prstGeom prst="rect">
            <a:avLst/>
          </a:prstGeom>
        </p:spPr>
      </p:pic>
      <p:pic>
        <p:nvPicPr>
          <p:cNvPr id="6" name="Picture 9" descr="https://cafetalk.com/resources/images/icon/tag/workou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03" y="2660467"/>
            <a:ext cx="4837726" cy="483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" y="58617"/>
            <a:ext cx="3833973" cy="38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1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5269"/>
            <a:ext cx="10515600" cy="1325563"/>
          </a:xfrm>
        </p:spPr>
        <p:txBody>
          <a:bodyPr>
            <a:normAutofit/>
          </a:bodyPr>
          <a:lstStyle/>
          <a:p>
            <a:r>
              <a:rPr lang="ru-RU" sz="4200" b="1" dirty="0">
                <a:latin typeface="ISOCPEUR" panose="020B0604020202020204" pitchFamily="34" charset="0"/>
              </a:rPr>
              <a:t>Анализ аналогов. </a:t>
            </a:r>
            <a:r>
              <a:rPr lang="ru-RU" sz="4200" b="1" dirty="0" smtClean="0">
                <a:latin typeface="ISOCPEUR" panose="020B0604020202020204" pitchFamily="34" charset="0"/>
              </a:rPr>
              <a:t>Фитнес-центр </a:t>
            </a:r>
            <a:r>
              <a:rPr lang="ru-RU" sz="4200" b="1" dirty="0">
                <a:latin typeface="ISOCPEUR" panose="020B0604020202020204" pitchFamily="34" charset="0"/>
              </a:rPr>
              <a:t>«</a:t>
            </a:r>
            <a:r>
              <a:rPr lang="en-US" sz="4200" b="1" dirty="0" err="1">
                <a:latin typeface="ISOCPEUR" panose="020B0604020202020204" pitchFamily="34" charset="0"/>
              </a:rPr>
              <a:t>Harbour</a:t>
            </a:r>
            <a:r>
              <a:rPr lang="en-US" sz="4200" b="1" dirty="0">
                <a:latin typeface="ISOCPEUR" panose="020B0604020202020204" pitchFamily="34" charset="0"/>
              </a:rPr>
              <a:t> Club»</a:t>
            </a:r>
            <a:r>
              <a:rPr lang="ru-RU" sz="4200" b="1" dirty="0" smtClean="0">
                <a:latin typeface="ISOCPEUR" panose="020B0604020202020204" pitchFamily="34" charset="0"/>
              </a:rPr>
              <a:t> </a:t>
            </a:r>
            <a:endParaRPr lang="ru-RU" sz="4200" b="1" dirty="0">
              <a:latin typeface="ISOCPEUR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10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t="8543" b="5896"/>
          <a:stretch/>
        </p:blipFill>
        <p:spPr bwMode="auto">
          <a:xfrm>
            <a:off x="159385" y="1412696"/>
            <a:ext cx="5936615" cy="2857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17493" b="6262"/>
          <a:stretch/>
        </p:blipFill>
        <p:spPr bwMode="auto">
          <a:xfrm>
            <a:off x="3127375" y="4282896"/>
            <a:ext cx="5937250" cy="2546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t="8176" b="5501"/>
          <a:stretch/>
        </p:blipFill>
        <p:spPr bwMode="auto">
          <a:xfrm>
            <a:off x="6120607" y="1399996"/>
            <a:ext cx="5937250" cy="2882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422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7169">
            <a:off x="8606673" y="1714630"/>
            <a:ext cx="5494253" cy="5494253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ISOCPEUR" panose="020B0604020202020204" pitchFamily="34" charset="0"/>
              </a:rPr>
              <a:t>К</a:t>
            </a:r>
            <a:r>
              <a:rPr lang="ru-RU" b="1" dirty="0" smtClean="0">
                <a:latin typeface="ISOCPEUR" panose="020B0604020202020204" pitchFamily="34" charset="0"/>
              </a:rPr>
              <a:t>ритерии </a:t>
            </a:r>
            <a:r>
              <a:rPr lang="ru-RU" b="1" dirty="0">
                <a:latin typeface="ISOCPEUR" panose="020B0604020202020204" pitchFamily="34" charset="0"/>
              </a:rPr>
              <a:t>оценивания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41417"/>
            <a:ext cx="10515600" cy="463554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3600" dirty="0"/>
              <a:t>Для фитнес-приложений:</a:t>
            </a:r>
          </a:p>
          <a:p>
            <a:pPr lvl="0"/>
            <a:r>
              <a:rPr lang="ru-RU" sz="3600" dirty="0"/>
              <a:t>Дизайн </a:t>
            </a:r>
          </a:p>
          <a:p>
            <a:pPr lvl="0"/>
            <a:r>
              <a:rPr lang="en-US" sz="3600" dirty="0" smtClean="0"/>
              <a:t>Usability</a:t>
            </a:r>
            <a:endParaRPr lang="ru-RU" sz="3600" dirty="0"/>
          </a:p>
          <a:p>
            <a:pPr lvl="0"/>
            <a:r>
              <a:rPr lang="ru-RU" sz="3600" dirty="0" smtClean="0"/>
              <a:t>Функциональность</a:t>
            </a:r>
          </a:p>
          <a:p>
            <a:pPr lvl="0"/>
            <a:r>
              <a:rPr lang="ru-RU" sz="3600" dirty="0" smtClean="0"/>
              <a:t>Возможность </a:t>
            </a:r>
            <a:r>
              <a:rPr lang="ru-RU" sz="3600" dirty="0"/>
              <a:t>синхронизации со смарт-часами, фитнес-</a:t>
            </a:r>
            <a:r>
              <a:rPr lang="ru-RU" sz="3600" dirty="0" err="1"/>
              <a:t>трекерами</a:t>
            </a:r>
            <a:r>
              <a:rPr lang="ru-RU" sz="3600" dirty="0"/>
              <a:t> и т.д</a:t>
            </a:r>
            <a:r>
              <a:rPr lang="ru-RU" sz="3600" dirty="0" smtClean="0"/>
              <a:t>.</a:t>
            </a:r>
            <a:endParaRPr lang="ru-RU" sz="3600" dirty="0"/>
          </a:p>
          <a:p>
            <a:pPr lvl="0"/>
            <a:r>
              <a:rPr lang="ru-RU" sz="3600" dirty="0" smtClean="0"/>
              <a:t>Информативность</a:t>
            </a: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r>
              <a:rPr lang="ru-RU" sz="3600" dirty="0"/>
              <a:t>Для веб-приложений фитнес-клубов:</a:t>
            </a:r>
          </a:p>
          <a:p>
            <a:pPr lvl="0"/>
            <a:r>
              <a:rPr lang="ru-RU" sz="3600" dirty="0"/>
              <a:t>Веб-дизайн</a:t>
            </a:r>
          </a:p>
          <a:p>
            <a:pPr lvl="0"/>
            <a:r>
              <a:rPr lang="en-US" sz="3600" dirty="0"/>
              <a:t>Usability</a:t>
            </a:r>
            <a:endParaRPr lang="ru-RU" sz="3600" dirty="0"/>
          </a:p>
          <a:p>
            <a:pPr lvl="0"/>
            <a:r>
              <a:rPr lang="ru-RU" sz="3600" dirty="0"/>
              <a:t>Функциональность</a:t>
            </a:r>
          </a:p>
          <a:p>
            <a:pPr lvl="0"/>
            <a:r>
              <a:rPr lang="ru-RU" sz="3600" dirty="0"/>
              <a:t>Наличие личного кабинета пользователя</a:t>
            </a:r>
          </a:p>
          <a:p>
            <a:pPr lvl="0"/>
            <a:r>
              <a:rPr lang="ru-RU" sz="3600" dirty="0"/>
              <a:t>Информативность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11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3495">
            <a:off x="6184224" y="4841045"/>
            <a:ext cx="4197642" cy="41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ISOCPEUR" panose="020B0604020202020204" pitchFamily="34" charset="0"/>
              </a:rPr>
              <a:t>Таблица о</a:t>
            </a:r>
            <a:r>
              <a:rPr lang="ru-RU" b="1" dirty="0" smtClean="0">
                <a:latin typeface="ISOCPEUR" panose="020B0604020202020204" pitchFamily="34" charset="0"/>
              </a:rPr>
              <a:t>ценки приложений</a:t>
            </a:r>
            <a:endParaRPr lang="ru-RU" b="1" dirty="0">
              <a:latin typeface="ISOCPEUR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12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6340" t="37946" r="24445" b="18656"/>
          <a:stretch/>
        </p:blipFill>
        <p:spPr>
          <a:xfrm>
            <a:off x="1927860" y="1825625"/>
            <a:ext cx="8336280" cy="41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1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ISOCPEUR" panose="020B0604020202020204" pitchFamily="34" charset="0"/>
              </a:rPr>
              <a:t>Описание </a:t>
            </a:r>
            <a:r>
              <a:rPr lang="ru-RU" b="1" dirty="0">
                <a:latin typeface="ISOCPEUR" panose="020B0604020202020204" pitchFamily="34" charset="0"/>
              </a:rPr>
              <a:t>предметной области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Отличительные черты:</a:t>
            </a:r>
          </a:p>
          <a:p>
            <a:r>
              <a:rPr lang="ru-RU" dirty="0" smtClean="0"/>
              <a:t>Возможность </a:t>
            </a:r>
            <a:r>
              <a:rPr lang="ru-RU" dirty="0"/>
              <a:t>интеграции с другими интернет-сервисами – социальными сетями и  </a:t>
            </a:r>
            <a:r>
              <a:rPr lang="ru-RU" dirty="0" smtClean="0"/>
              <a:t>почтой;</a:t>
            </a:r>
            <a:endParaRPr lang="ru-RU" dirty="0"/>
          </a:p>
          <a:p>
            <a:r>
              <a:rPr lang="ru-RU" dirty="0" smtClean="0"/>
              <a:t>Наличие </a:t>
            </a:r>
            <a:r>
              <a:rPr lang="ru-RU" dirty="0"/>
              <a:t>расширенного личного </a:t>
            </a:r>
            <a:r>
              <a:rPr lang="ru-RU" dirty="0" smtClean="0"/>
              <a:t>кабинета;</a:t>
            </a:r>
          </a:p>
          <a:p>
            <a:r>
              <a:rPr lang="ru-RU" dirty="0"/>
              <a:t>С</a:t>
            </a:r>
            <a:r>
              <a:rPr lang="ru-RU" dirty="0" smtClean="0"/>
              <a:t>истема </a:t>
            </a:r>
            <a:r>
              <a:rPr lang="ru-RU" dirty="0"/>
              <a:t>выставления рейтингов тренерам на основе достижений их клиентов, а также личных оценок и </a:t>
            </a:r>
            <a:r>
              <a:rPr lang="ru-RU" dirty="0" smtClean="0"/>
              <a:t>отзывов</a:t>
            </a:r>
            <a:r>
              <a:rPr lang="ru-RU" dirty="0"/>
              <a:t>;</a:t>
            </a:r>
            <a:endParaRPr lang="ru-RU" dirty="0" smtClean="0"/>
          </a:p>
          <a:p>
            <a:r>
              <a:rPr lang="ru-RU" dirty="0" smtClean="0"/>
              <a:t>Пользователям</a:t>
            </a:r>
            <a:r>
              <a:rPr lang="ru-RU" dirty="0"/>
              <a:t>, продемонстрировавшим большие успехи, будет предложена система </a:t>
            </a:r>
            <a:r>
              <a:rPr lang="ru-RU" dirty="0" smtClean="0"/>
              <a:t>скидок</a:t>
            </a:r>
            <a:r>
              <a:rPr lang="ru-RU" dirty="0"/>
              <a:t>;</a:t>
            </a:r>
            <a:endParaRPr lang="ru-RU" dirty="0" smtClean="0"/>
          </a:p>
          <a:p>
            <a:r>
              <a:rPr lang="ru-RU" dirty="0" smtClean="0"/>
              <a:t>Также </a:t>
            </a:r>
            <a:r>
              <a:rPr lang="ru-RU" dirty="0"/>
              <a:t>система будет раздавать разные мотивационные советы для пользователей любых </a:t>
            </a:r>
            <a:r>
              <a:rPr lang="ru-RU" dirty="0" smtClean="0"/>
              <a:t>ролей.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Как таковое веб-приложение будет разделено на две части: </a:t>
            </a:r>
          </a:p>
          <a:p>
            <a:pPr lvl="0"/>
            <a:r>
              <a:rPr lang="ru-RU" dirty="0"/>
              <a:t>Сайт </a:t>
            </a:r>
            <a:r>
              <a:rPr lang="ru-RU" dirty="0" smtClean="0"/>
              <a:t>фитнес-клуба;</a:t>
            </a:r>
          </a:p>
          <a:p>
            <a:pPr lvl="0"/>
            <a:r>
              <a:rPr lang="ru-RU" dirty="0" smtClean="0"/>
              <a:t>Приложение фитнес-</a:t>
            </a:r>
            <a:r>
              <a:rPr lang="ru-RU" dirty="0" err="1" smtClean="0"/>
              <a:t>трекера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13</a:t>
            </a:fld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01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https://pp.userapi.com/c848616/v848616263/bc1d9/lQyNzr1H3gM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7"/>
          <a:stretch/>
        </p:blipFill>
        <p:spPr bwMode="auto">
          <a:xfrm>
            <a:off x="750669" y="916647"/>
            <a:ext cx="10690662" cy="57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Овал 6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latin typeface="ISOCPEUR" panose="020B0604020202020204" pitchFamily="34" charset="0"/>
              </a:rPr>
              <a:t>Пользователи системы. Диаграмма прецедентов</a:t>
            </a:r>
            <a:endParaRPr lang="ru-RU" sz="4000" b="1" dirty="0">
              <a:latin typeface="ISOCPEUR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14</a:t>
            </a:fld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1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ISOCPEUR" panose="020B0604020202020204" pitchFamily="34" charset="0"/>
              </a:rPr>
              <a:t>Расширенное описание прецедента «Оценить тренера»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15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8704" t="35701" r="23805" b="35132"/>
          <a:stretch/>
        </p:blipFill>
        <p:spPr>
          <a:xfrm>
            <a:off x="1842835" y="2532712"/>
            <a:ext cx="8506329" cy="29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ISOCPEUR" panose="020B0604020202020204" pitchFamily="34" charset="0"/>
              </a:rPr>
              <a:t>Расширенное описание прецедента «Посмотреть данные о клиенте»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16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8384" t="37973" r="23805" b="25852"/>
          <a:stretch/>
        </p:blipFill>
        <p:spPr>
          <a:xfrm>
            <a:off x="1831997" y="2187430"/>
            <a:ext cx="8528005" cy="36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0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ISOCPEUR" panose="020B0604020202020204" pitchFamily="34" charset="0"/>
              </a:rPr>
              <a:t>Расширенное описание прецедента «Написать клиенту</a:t>
            </a:r>
            <a:r>
              <a:rPr lang="ru-RU" b="1" dirty="0" smtClean="0">
                <a:latin typeface="ISOCPEUR" panose="020B0604020202020204" pitchFamily="34" charset="0"/>
              </a:rPr>
              <a:t>»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17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8597" t="28125" r="23912" b="30777"/>
          <a:stretch/>
        </p:blipFill>
        <p:spPr>
          <a:xfrm>
            <a:off x="1974272" y="1995880"/>
            <a:ext cx="8243455" cy="40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s://pp.userapi.com/c851120/v851120705/4fbfb/SvdgzL-TZU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" t="1550" r="13775" b="1629"/>
          <a:stretch/>
        </p:blipFill>
        <p:spPr bwMode="auto">
          <a:xfrm>
            <a:off x="1471071" y="308327"/>
            <a:ext cx="9249857" cy="614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58384"/>
            <a:ext cx="10515600" cy="1325563"/>
          </a:xfrm>
        </p:spPr>
        <p:txBody>
          <a:bodyPr/>
          <a:lstStyle/>
          <a:p>
            <a:r>
              <a:rPr lang="ru-RU" b="1" dirty="0" smtClean="0">
                <a:latin typeface="ISOCPEUR" panose="020B0604020202020204" pitchFamily="34" charset="0"/>
              </a:rPr>
              <a:t>Диаграмма </a:t>
            </a:r>
            <a:r>
              <a:rPr lang="ru-RU" b="1" dirty="0">
                <a:latin typeface="ISOCPEUR" panose="020B0604020202020204" pitchFamily="34" charset="0"/>
              </a:rPr>
              <a:t>классов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18</a:t>
            </a:fld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9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257" y="929507"/>
            <a:ext cx="7989485" cy="5924787"/>
          </a:xfrm>
        </p:spPr>
      </p:pic>
      <p:sp>
        <p:nvSpPr>
          <p:cNvPr id="6" name="Овал 5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1888"/>
            <a:ext cx="10515600" cy="1325563"/>
          </a:xfrm>
        </p:spPr>
        <p:txBody>
          <a:bodyPr/>
          <a:lstStyle/>
          <a:p>
            <a:r>
              <a:rPr lang="ru-RU" b="1" dirty="0">
                <a:latin typeface="ISOCPEUR" panose="020B0604020202020204" pitchFamily="34" charset="0"/>
              </a:rPr>
              <a:t>Диаграмма состояний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19</a:t>
            </a:fld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4972">
            <a:off x="7413171" y="2264783"/>
            <a:ext cx="6858000" cy="685800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10842171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ISOCPEUR" panose="020B0604020202020204" pitchFamily="34" charset="0"/>
              </a:rPr>
              <a:t>Цель и задачи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Приложение фитнес-клуба позволит автоматизировать и ускорить следующие задачи:</a:t>
            </a:r>
          </a:p>
          <a:p>
            <a:pPr lvl="0"/>
            <a:r>
              <a:rPr lang="ru-RU" dirty="0"/>
              <a:t>Процесс выбора и поиска интересующих спортивных программ;</a:t>
            </a:r>
          </a:p>
          <a:p>
            <a:pPr lvl="0"/>
            <a:r>
              <a:rPr lang="ru-RU" dirty="0"/>
              <a:t>Коммуникация тренеров и их клиентов;</a:t>
            </a:r>
          </a:p>
          <a:p>
            <a:pPr lvl="0"/>
            <a:r>
              <a:rPr lang="ru-RU" dirty="0"/>
              <a:t>Процесс отслеживания результатов и тренировок;</a:t>
            </a:r>
          </a:p>
          <a:p>
            <a:pPr lvl="0"/>
            <a:r>
              <a:rPr lang="ru-RU" dirty="0"/>
              <a:t>Процесс оплаты.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2</a:t>
            </a:fld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2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ISOCPEUR" panose="020B0604020202020204" pitchFamily="34" charset="0"/>
              </a:rPr>
              <a:t>Анализ бизнес-процессов. Диаграммы </a:t>
            </a:r>
            <a:r>
              <a:rPr lang="en-US" b="1" dirty="0" smtClean="0">
                <a:latin typeface="ISOCPEUR" panose="020B0604020202020204" pitchFamily="34" charset="0"/>
              </a:rPr>
              <a:t>IDEF0</a:t>
            </a:r>
            <a:endParaRPr lang="ru-RU" b="1" dirty="0">
              <a:latin typeface="ISOCPEUR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20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14866" t="19015" r="26311" b="8542"/>
          <a:stretch/>
        </p:blipFill>
        <p:spPr bwMode="auto">
          <a:xfrm>
            <a:off x="2282717" y="1360153"/>
            <a:ext cx="7626566" cy="5282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54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21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14117" t="18253" r="25669" b="7402"/>
          <a:stretch/>
        </p:blipFill>
        <p:spPr bwMode="auto">
          <a:xfrm>
            <a:off x="2024280" y="576344"/>
            <a:ext cx="8143440" cy="5655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39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22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14866" t="19204" r="26311" b="8543"/>
          <a:stretch/>
        </p:blipFill>
        <p:spPr bwMode="auto">
          <a:xfrm>
            <a:off x="1975774" y="662781"/>
            <a:ext cx="8240452" cy="5693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128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23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14545" t="18254" r="26418" b="8353"/>
          <a:stretch/>
        </p:blipFill>
        <p:spPr bwMode="auto">
          <a:xfrm>
            <a:off x="1975897" y="504081"/>
            <a:ext cx="8240205" cy="57625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133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ISOCPEUR" panose="020B0604020202020204" pitchFamily="34" charset="0"/>
              </a:rPr>
              <a:t>Функциональные </a:t>
            </a:r>
            <a:r>
              <a:rPr lang="ru-RU" b="1" dirty="0">
                <a:latin typeface="ISOCPEUR" panose="020B0604020202020204" pitchFamily="34" charset="0"/>
              </a:rPr>
              <a:t>требования к системе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Система должна предоставлять возможность клиентам регистрироваться, управлять личным кабинетом, покупать и оплачивать абонементы, делиться достижениями. Также для клиентов и гостей разрабатываемой ПС должен быть доступ к общей информации о фитнес-центре, ценах, тренерах, расписаниях занятий и т.д. </a:t>
            </a:r>
          </a:p>
          <a:p>
            <a:pPr lvl="0"/>
            <a:r>
              <a:rPr lang="ru-RU" dirty="0"/>
              <a:t>У тренеров должна быть возможность отслеживать прогресс подопечных клиентов и составлять для них расписание тренировок. </a:t>
            </a:r>
          </a:p>
          <a:p>
            <a:pPr lvl="0"/>
            <a:r>
              <a:rPr lang="ru-RU" dirty="0"/>
              <a:t>Возможность синхронизировать прогресс с </a:t>
            </a:r>
            <a:r>
              <a:rPr lang="en-US" dirty="0"/>
              <a:t>Google Fit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24</a:t>
            </a:fld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06" y="3283527"/>
            <a:ext cx="5196431" cy="5209309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ISOCPEUR" panose="020B0604020202020204" pitchFamily="34" charset="0"/>
              </a:rPr>
              <a:t>Нефункциональные </a:t>
            </a:r>
            <a:r>
              <a:rPr lang="ru-RU" b="1" dirty="0">
                <a:latin typeface="ISOCPEUR" panose="020B0604020202020204" pitchFamily="34" charset="0"/>
              </a:rPr>
              <a:t>требования к системе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Интуитивно понятный и удобный интерфейс. </a:t>
            </a:r>
          </a:p>
          <a:p>
            <a:pPr lvl="0"/>
            <a:r>
              <a:rPr lang="ru-RU" dirty="0"/>
              <a:t>Быстрый отклик на любые действия пользователя (не более 4 секунд).</a:t>
            </a:r>
          </a:p>
          <a:p>
            <a:pPr lvl="0"/>
            <a:r>
              <a:rPr lang="ru-RU" dirty="0"/>
              <a:t>Обеспечение </a:t>
            </a:r>
            <a:r>
              <a:rPr lang="ru-RU" dirty="0" err="1"/>
              <a:t>конфеденциальности</a:t>
            </a:r>
            <a:r>
              <a:rPr lang="ru-RU" dirty="0"/>
              <a:t> личных данных пользователей.</a:t>
            </a:r>
          </a:p>
          <a:p>
            <a:pPr lvl="0"/>
            <a:r>
              <a:rPr lang="ru-RU" dirty="0"/>
              <a:t>Удобное администрирование веб-приложения.</a:t>
            </a:r>
          </a:p>
          <a:p>
            <a:pPr lvl="0"/>
            <a:r>
              <a:rPr lang="ru-RU" dirty="0"/>
              <a:t>Возможность расширения.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25</a:t>
            </a:fld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2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ISOCPEUR" panose="020B0604020202020204" pitchFamily="34" charset="0"/>
              </a:rPr>
              <a:t>Макет программной </a:t>
            </a:r>
            <a:r>
              <a:rPr lang="ru-RU" b="1" dirty="0" smtClean="0">
                <a:latin typeface="ISOCPEUR" panose="020B0604020202020204" pitchFamily="34" charset="0"/>
              </a:rPr>
              <a:t>системы</a:t>
            </a:r>
            <a:r>
              <a:rPr lang="ru-RU" b="1" dirty="0">
                <a:latin typeface="ISOCPEUR" panose="020B0604020202020204" pitchFamily="34" charset="0"/>
              </a:rPr>
              <a:t>. </a:t>
            </a:r>
            <a:r>
              <a:rPr lang="ru-RU" b="1" dirty="0" smtClean="0">
                <a:latin typeface="ISOCPEUR" panose="020B0604020202020204" pitchFamily="34" charset="0"/>
              </a:rPr>
              <a:t>Интерфейс </a:t>
            </a:r>
            <a:r>
              <a:rPr lang="ru-RU" b="1" dirty="0">
                <a:latin typeface="ISOCPEUR" panose="020B0604020202020204" pitchFamily="34" charset="0"/>
              </a:rPr>
              <a:t>веб-приложения для клиентов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26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6" name="Рисунок 5" descr="https://pp.userapi.com/c850332/v850332021/41824/f2tsFMzqf10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b="6393"/>
          <a:stretch/>
        </p:blipFill>
        <p:spPr bwMode="auto">
          <a:xfrm>
            <a:off x="113953" y="1643061"/>
            <a:ext cx="6256020" cy="3108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 descr="https://pp.userapi.com/c850332/v850332021/4182e/Y-OHAhuki3g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6" b="4794"/>
          <a:stretch/>
        </p:blipFill>
        <p:spPr bwMode="auto">
          <a:xfrm>
            <a:off x="6096000" y="3144586"/>
            <a:ext cx="5934075" cy="302514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t="4451" b="5127"/>
          <a:stretch/>
        </p:blipFill>
        <p:spPr>
          <a:xfrm>
            <a:off x="113954" y="1643061"/>
            <a:ext cx="6256020" cy="318041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368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https://pp.userapi.com/c850332/v850332021/41860/rb2Mev_LViI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6" b="8447"/>
          <a:stretch/>
        </p:blipFill>
        <p:spPr bwMode="auto">
          <a:xfrm>
            <a:off x="6006159" y="3796588"/>
            <a:ext cx="5934074" cy="29794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Овал 9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27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https://pp.userapi.com/c850332/v850332021/41838/NdI6gFH9010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b="6165"/>
          <a:stretch/>
        </p:blipFill>
        <p:spPr bwMode="auto">
          <a:xfrm>
            <a:off x="69905" y="102272"/>
            <a:ext cx="5934075" cy="29565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6006158" y="106726"/>
            <a:ext cx="5934076" cy="3696181"/>
            <a:chOff x="6006158" y="106726"/>
            <a:chExt cx="5934076" cy="369618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9" name="Рисунок 8" descr="https://pp.userapi.com/c850332/v850332021/4184c/oXxoZYY6rDY.jp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6" b="5936"/>
            <a:stretch/>
          </p:blipFill>
          <p:spPr bwMode="auto">
            <a:xfrm>
              <a:off x="6006158" y="861587"/>
              <a:ext cx="5934075" cy="29413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Рисунок 5" descr="https://pp.userapi.com/c850332/v850332021/41842/x1xs4xZR2do.jp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3" b="5251"/>
            <a:stretch/>
          </p:blipFill>
          <p:spPr bwMode="auto">
            <a:xfrm>
              <a:off x="6006159" y="106726"/>
              <a:ext cx="5934075" cy="29946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7" name="Рисунок 6" descr="https://pp.userapi.com/c850332/v850332021/41856/X4BGRBCnDLA.jp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b="5480"/>
          <a:stretch/>
        </p:blipFill>
        <p:spPr bwMode="auto">
          <a:xfrm>
            <a:off x="69906" y="3796588"/>
            <a:ext cx="5934075" cy="29794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568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28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https://pp.userapi.com/c850332/v850332021/4186a/PhlR1e7HZlU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6" b="7991"/>
          <a:stretch/>
        </p:blipFill>
        <p:spPr bwMode="auto">
          <a:xfrm>
            <a:off x="328177" y="1690688"/>
            <a:ext cx="6943293" cy="36690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46" t="43693" r="67901" b="22238"/>
          <a:stretch/>
        </p:blipFill>
        <p:spPr>
          <a:xfrm>
            <a:off x="1264440" y="2671801"/>
            <a:ext cx="2695793" cy="17068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1899" t="43655" r="37328" b="23012"/>
          <a:stretch/>
        </p:blipFill>
        <p:spPr>
          <a:xfrm>
            <a:off x="7407421" y="676961"/>
            <a:ext cx="4598596" cy="2800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62778" t="43655" r="2722" b="22254"/>
          <a:stretch/>
        </p:blipFill>
        <p:spPr>
          <a:xfrm>
            <a:off x="7407421" y="3599730"/>
            <a:ext cx="4598596" cy="25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29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https://pp.userapi.com/c850332/v850332021/41874/rvBsVa8sBXQ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" b="5708"/>
          <a:stretch/>
        </p:blipFill>
        <p:spPr bwMode="auto">
          <a:xfrm>
            <a:off x="2039642" y="1027906"/>
            <a:ext cx="8112715" cy="441988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077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604" y="-1051182"/>
            <a:ext cx="4837087" cy="48370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6752" flipH="1">
            <a:off x="10053440" y="3052510"/>
            <a:ext cx="2805370" cy="2805370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10842171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ISOCPEUR" panose="020B0604020202020204" pitchFamily="34" charset="0"/>
              </a:rPr>
              <a:t>Список аналогов</a:t>
            </a:r>
            <a:endParaRPr lang="ru-RU" dirty="0">
              <a:latin typeface="ISOCPEUR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Аналогами данной системы являются как веб-сайты определенных фитнес </a:t>
            </a:r>
            <a:r>
              <a:rPr lang="ru-RU" dirty="0" smtClean="0"/>
              <a:t>клубов: </a:t>
            </a:r>
          </a:p>
          <a:p>
            <a:r>
              <a:rPr lang="ru-RU" dirty="0" smtClean="0"/>
              <a:t>«</a:t>
            </a:r>
            <a:r>
              <a:rPr lang="ru-RU" dirty="0"/>
              <a:t>Муравей», </a:t>
            </a:r>
            <a:endParaRPr lang="ru-RU" dirty="0" smtClean="0"/>
          </a:p>
          <a:p>
            <a:r>
              <a:rPr lang="ru-RU" dirty="0" smtClean="0"/>
              <a:t>«Миллениум»,</a:t>
            </a:r>
          </a:p>
          <a:p>
            <a:r>
              <a:rPr lang="en-US" dirty="0" smtClean="0"/>
              <a:t>«</a:t>
            </a:r>
            <a:r>
              <a:rPr lang="en-US" dirty="0" err="1"/>
              <a:t>Harbour</a:t>
            </a:r>
            <a:r>
              <a:rPr lang="en-US" dirty="0"/>
              <a:t> Club» </a:t>
            </a:r>
            <a:r>
              <a:rPr lang="ru-RU" dirty="0" smtClean="0"/>
              <a:t>(рассмотрены далее),</a:t>
            </a:r>
          </a:p>
          <a:p>
            <a:pPr marL="0" indent="0">
              <a:buNone/>
            </a:pPr>
            <a:r>
              <a:rPr lang="ru-RU" dirty="0" smtClean="0"/>
              <a:t>так </a:t>
            </a:r>
            <a:r>
              <a:rPr lang="ru-RU" dirty="0"/>
              <a:t>и фитнес-приложения для отслеживания </a:t>
            </a:r>
            <a:r>
              <a:rPr lang="ru-RU" dirty="0" smtClean="0"/>
              <a:t>тренировок: </a:t>
            </a:r>
          </a:p>
          <a:p>
            <a:r>
              <a:rPr lang="en-US" dirty="0" err="1" smtClean="0"/>
              <a:t>GoogleFit</a:t>
            </a:r>
            <a:r>
              <a:rPr lang="ru-RU" dirty="0"/>
              <a:t>, </a:t>
            </a:r>
            <a:endParaRPr lang="ru-RU" dirty="0" smtClean="0"/>
          </a:p>
          <a:p>
            <a:r>
              <a:rPr lang="en-US" dirty="0" err="1" smtClean="0"/>
              <a:t>MiFit</a:t>
            </a:r>
            <a:r>
              <a:rPr lang="ru-RU" dirty="0"/>
              <a:t>, </a:t>
            </a:r>
            <a:endParaRPr lang="ru-RU" dirty="0" smtClean="0"/>
          </a:p>
          <a:p>
            <a:r>
              <a:rPr lang="ru-RU" dirty="0" err="1" smtClean="0"/>
              <a:t>MyFitnessPal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3</a:t>
            </a:fld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ISOCPEUR" panose="020B0604020202020204" pitchFamily="34" charset="0"/>
              </a:rPr>
              <a:t>Макет программной системы. Интерфейс веб-приложения для </a:t>
            </a:r>
            <a:r>
              <a:rPr lang="ru-RU" b="1" dirty="0" smtClean="0">
                <a:latin typeface="ISOCPEUR" panose="020B0604020202020204" pitchFamily="34" charset="0"/>
              </a:rPr>
              <a:t>тренеров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30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https://pp.userapi.com/c850332/v850332021/417de/MRHv8Inrm4w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" b="5708"/>
          <a:stretch/>
        </p:blipFill>
        <p:spPr bwMode="auto">
          <a:xfrm>
            <a:off x="221890" y="1673724"/>
            <a:ext cx="5934075" cy="29794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https://pp.userapi.com/c850332/v850332021/417f2/s0ZruZtlvH4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" b="7077"/>
          <a:stretch/>
        </p:blipFill>
        <p:spPr bwMode="auto">
          <a:xfrm>
            <a:off x="5787845" y="3209970"/>
            <a:ext cx="5934075" cy="29413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477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31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https://pp.userapi.com/c850332/v850332021/417fc/_THcWJmWBu8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" b="7306"/>
          <a:stretch/>
        </p:blipFill>
        <p:spPr bwMode="auto">
          <a:xfrm>
            <a:off x="161926" y="257336"/>
            <a:ext cx="5934075" cy="29641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https://pp.userapi.com/c850332/v850332021/41806/93OnalPZtHg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" b="8446"/>
          <a:stretch/>
        </p:blipFill>
        <p:spPr bwMode="auto">
          <a:xfrm>
            <a:off x="6096001" y="257335"/>
            <a:ext cx="5934073" cy="297068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 descr="https://pp.userapi.com/c850332/v850332021/41810/rI6YeT68Jb4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6849"/>
          <a:stretch/>
        </p:blipFill>
        <p:spPr bwMode="auto">
          <a:xfrm>
            <a:off x="161925" y="3298508"/>
            <a:ext cx="5934075" cy="29184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 descr="https://pp.userapi.com/c850332/v850332021/4181a/obtEe7H5dog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b="6621"/>
          <a:stretch/>
        </p:blipFill>
        <p:spPr bwMode="auto">
          <a:xfrm>
            <a:off x="6095999" y="3282994"/>
            <a:ext cx="5934075" cy="294894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/>
          <a:srcRect l="31899" t="43655" r="37328" b="23012"/>
          <a:stretch/>
        </p:blipFill>
        <p:spPr>
          <a:xfrm>
            <a:off x="2251114" y="986343"/>
            <a:ext cx="1633602" cy="99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5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ISOCPEUR" panose="020B0604020202020204" pitchFamily="34" charset="0"/>
              </a:rPr>
              <a:t>Макет программной системы. Интерфейс веб-приложения для </a:t>
            </a:r>
            <a:r>
              <a:rPr lang="ru-RU" b="1" dirty="0" smtClean="0">
                <a:latin typeface="ISOCPEUR" panose="020B0604020202020204" pitchFamily="34" charset="0"/>
              </a:rPr>
              <a:t>админов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32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https://pp.userapi.com/c850332/v850332021/4187e/xYykykCcY4g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" b="5022"/>
          <a:stretch/>
        </p:blipFill>
        <p:spPr bwMode="auto">
          <a:xfrm>
            <a:off x="648998" y="1690688"/>
            <a:ext cx="5934075" cy="30099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https://pp.userapi.com/c850332/v850332021/41888/_0Dpy8LTZMM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" b="5935"/>
          <a:stretch/>
        </p:blipFill>
        <p:spPr bwMode="auto">
          <a:xfrm>
            <a:off x="5775181" y="3260134"/>
            <a:ext cx="5934075" cy="29718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6661" t="49148" r="63523" b="17140"/>
          <a:stretch/>
        </p:blipFill>
        <p:spPr>
          <a:xfrm>
            <a:off x="6442363" y="3839280"/>
            <a:ext cx="2709731" cy="172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33</a:t>
            </a:fld>
            <a:endParaRPr lang="ru-RU" sz="3200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278457" y="2757900"/>
            <a:ext cx="5934075" cy="4093276"/>
            <a:chOff x="3278457" y="2757900"/>
            <a:chExt cx="5934075" cy="4093276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7" name="Рисунок 6" descr="https://pp.userapi.com/c850332/v850332021/418a6/_d2Vhd0n7Fc.jp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6" b="17929"/>
            <a:stretch/>
          </p:blipFill>
          <p:spPr bwMode="auto">
            <a:xfrm>
              <a:off x="3278457" y="4264425"/>
              <a:ext cx="5934075" cy="258675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Рисунок 5" descr="https://pp.userapi.com/c850332/v850332021/4189c/SzOqIrc16rE.jp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6" b="5709"/>
            <a:stretch/>
          </p:blipFill>
          <p:spPr bwMode="auto">
            <a:xfrm>
              <a:off x="3278457" y="2757900"/>
              <a:ext cx="5934075" cy="29946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Рисунок 9" descr="https://pp.userapi.com/c850332/v850332021/418ce/1S3N1I1trg8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3" b="6393"/>
          <a:stretch/>
        </p:blipFill>
        <p:spPr bwMode="auto">
          <a:xfrm>
            <a:off x="6111678" y="0"/>
            <a:ext cx="5934075" cy="30022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https://pp.userapi.com/c850332/v850332021/41892/YY6PXUlFfiE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b="5480"/>
          <a:stretch/>
        </p:blipFill>
        <p:spPr bwMode="auto">
          <a:xfrm>
            <a:off x="177603" y="0"/>
            <a:ext cx="5934075" cy="29794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24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34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https://pp.userapi.com/c850332/v850332021/418b0/1ajVW8ouRjM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" b="4795"/>
          <a:stretch/>
        </p:blipFill>
        <p:spPr bwMode="auto">
          <a:xfrm>
            <a:off x="442007" y="365125"/>
            <a:ext cx="6881136" cy="348143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https://pp.userapi.com/c850332/v850332021/418d8/RyiIvi8dy2g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 t="3881" r="-1284" b="6393"/>
          <a:stretch/>
        </p:blipFill>
        <p:spPr bwMode="auto">
          <a:xfrm>
            <a:off x="5230587" y="2817470"/>
            <a:ext cx="6519406" cy="32900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88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35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6" name="Рисунок 5" descr="https://pp.userapi.com/c850332/v850332021/418ba/v80syGBOJm4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4" b="6165"/>
          <a:stretch/>
        </p:blipFill>
        <p:spPr bwMode="auto">
          <a:xfrm>
            <a:off x="273844" y="339725"/>
            <a:ext cx="6924885" cy="34680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https://pp.userapi.com/c850332/v850332021/418c4/Qk8EPnGLOWU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b="6850"/>
          <a:stretch/>
        </p:blipFill>
        <p:spPr bwMode="auto">
          <a:xfrm>
            <a:off x="5068920" y="2840781"/>
            <a:ext cx="6590604" cy="32667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497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32" y="142128"/>
            <a:ext cx="8224183" cy="6579347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ISOCPEUR" panose="020B0604020202020204" pitchFamily="34" charset="0"/>
              </a:rPr>
              <a:t>Диаграмма навигации. </a:t>
            </a:r>
            <a:br>
              <a:rPr lang="ru-RU" b="1" dirty="0" smtClean="0">
                <a:latin typeface="ISOCPEUR" panose="020B0604020202020204" pitchFamily="34" charset="0"/>
              </a:rPr>
            </a:br>
            <a:r>
              <a:rPr lang="ru-RU" b="1" dirty="0" smtClean="0">
                <a:latin typeface="ISOCPEUR" panose="020B0604020202020204" pitchFamily="34" charset="0"/>
              </a:rPr>
              <a:t>Клиент</a:t>
            </a:r>
            <a:endParaRPr lang="ru-RU" b="1" dirty="0">
              <a:latin typeface="ISOCPEUR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36</a:t>
            </a:fld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1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07" y="470800"/>
            <a:ext cx="9413993" cy="6250675"/>
          </a:xfrm>
        </p:spPr>
      </p:pic>
      <p:sp>
        <p:nvSpPr>
          <p:cNvPr id="7" name="Овал 6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642" y="187704"/>
            <a:ext cx="10515600" cy="1325563"/>
          </a:xfrm>
        </p:spPr>
        <p:txBody>
          <a:bodyPr/>
          <a:lstStyle/>
          <a:p>
            <a:r>
              <a:rPr lang="ru-RU" b="1" dirty="0">
                <a:latin typeface="ISOCPEUR" panose="020B0604020202020204" pitchFamily="34" charset="0"/>
              </a:rPr>
              <a:t>Диаграмма навигации. </a:t>
            </a:r>
            <a:r>
              <a:rPr lang="ru-RU" b="1" dirty="0" smtClean="0">
                <a:latin typeface="ISOCPEUR" panose="020B0604020202020204" pitchFamily="34" charset="0"/>
              </a:rPr>
              <a:t/>
            </a:r>
            <a:br>
              <a:rPr lang="ru-RU" b="1" dirty="0" smtClean="0">
                <a:latin typeface="ISOCPEUR" panose="020B0604020202020204" pitchFamily="34" charset="0"/>
              </a:rPr>
            </a:br>
            <a:r>
              <a:rPr lang="ru-RU" b="1" dirty="0" smtClean="0">
                <a:latin typeface="ISOCPEUR" panose="020B0604020202020204" pitchFamily="34" charset="0"/>
              </a:rPr>
              <a:t>Тренер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37</a:t>
            </a:fld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10742022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39" y="136525"/>
            <a:ext cx="7232286" cy="6721475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625" y="1365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ISOCPEUR" panose="020B0604020202020204" pitchFamily="34" charset="0"/>
              </a:rPr>
              <a:t>Диаграмма навигации</a:t>
            </a:r>
            <a:r>
              <a:rPr lang="ru-RU" b="1" dirty="0">
                <a:latin typeface="ISOCPEUR" panose="020B0604020202020204" pitchFamily="34" charset="0"/>
              </a:rPr>
              <a:t>. </a:t>
            </a:r>
            <a:r>
              <a:rPr lang="ru-RU" b="1" dirty="0" smtClean="0">
                <a:latin typeface="ISOCPEUR" panose="020B0604020202020204" pitchFamily="34" charset="0"/>
              </a:rPr>
              <a:t/>
            </a:r>
            <a:br>
              <a:rPr lang="ru-RU" b="1" dirty="0" smtClean="0">
                <a:latin typeface="ISOCPEUR" panose="020B0604020202020204" pitchFamily="34" charset="0"/>
              </a:rPr>
            </a:br>
            <a:r>
              <a:rPr lang="ru-RU" b="1" dirty="0" smtClean="0">
                <a:latin typeface="ISOCPEUR" panose="020B0604020202020204" pitchFamily="34" charset="0"/>
              </a:rPr>
              <a:t>Админ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38</a:t>
            </a:fld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9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 smtClean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Спасибо за внимание!</a:t>
            </a:r>
            <a:endParaRPr lang="ru-RU" sz="6000" b="1" dirty="0">
              <a:solidFill>
                <a:schemeClr val="accent1">
                  <a:lumMod val="75000"/>
                </a:schemeClr>
              </a:solidFill>
              <a:latin typeface="ISOCPEUR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0228">
            <a:off x="9975453" y="168544"/>
            <a:ext cx="2963646" cy="29636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2967">
            <a:off x="5358119" y="4714053"/>
            <a:ext cx="3649718" cy="3649718"/>
          </a:xfrm>
          <a:prstGeom prst="rect">
            <a:avLst/>
          </a:prstGeom>
        </p:spPr>
      </p:pic>
      <p:pic>
        <p:nvPicPr>
          <p:cNvPr id="7" name="Picture 9" descr="https://cafetalk.com/resources/images/icon/tag/workou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349" y="3257085"/>
            <a:ext cx="4837726" cy="483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21" y="-586389"/>
            <a:ext cx="3833973" cy="38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/>
          <p:cNvSpPr/>
          <p:nvPr/>
        </p:nvSpPr>
        <p:spPr>
          <a:xfrm>
            <a:off x="10842171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ISOCPEUR" panose="020B0604020202020204" pitchFamily="34" charset="0"/>
              </a:rPr>
              <a:t>Календарный </a:t>
            </a:r>
            <a:r>
              <a:rPr lang="ru-RU" b="1" dirty="0">
                <a:latin typeface="ISOCPEUR" panose="020B0604020202020204" pitchFamily="34" charset="0"/>
              </a:rPr>
              <a:t>план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4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542" t="27589" r="63319" b="24553"/>
          <a:stretch/>
        </p:blipFill>
        <p:spPr>
          <a:xfrm>
            <a:off x="3143794" y="1655870"/>
            <a:ext cx="5904412" cy="45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10842171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ISOCPEUR" panose="020B0604020202020204" pitchFamily="34" charset="0"/>
              </a:rPr>
              <a:t>Диаграмма </a:t>
            </a:r>
            <a:r>
              <a:rPr lang="ru-RU" b="1" dirty="0" err="1" smtClean="0">
                <a:latin typeface="ISOCPEUR" panose="020B0604020202020204" pitchFamily="34" charset="0"/>
              </a:rPr>
              <a:t>Ганта</a:t>
            </a:r>
            <a:endParaRPr lang="ru-RU" b="1" dirty="0">
              <a:latin typeface="ISOCPEUR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5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9512" t="27590" r="14628" b="28482"/>
          <a:stretch/>
        </p:blipFill>
        <p:spPr>
          <a:xfrm>
            <a:off x="283027" y="1293221"/>
            <a:ext cx="11704324" cy="438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932" y="-277091"/>
            <a:ext cx="5196431" cy="5209309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10842171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ISOCPEUR" panose="020B0604020202020204" pitchFamily="34" charset="0"/>
              </a:rPr>
              <a:t>Обзор </a:t>
            </a:r>
            <a:r>
              <a:rPr lang="ru-RU" b="1" dirty="0">
                <a:latin typeface="ISOCPEUR" panose="020B0604020202020204" pitchFamily="34" charset="0"/>
              </a:rPr>
              <a:t>актуальных технологий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Apache</a:t>
            </a:r>
            <a:r>
              <a:rPr lang="ru-RU" dirty="0" smtClean="0"/>
              <a:t> </a:t>
            </a:r>
            <a:r>
              <a:rPr lang="ru-RU" dirty="0" err="1"/>
              <a:t>Tomcat</a:t>
            </a:r>
            <a:r>
              <a:rPr lang="ru-RU" dirty="0"/>
              <a:t> 9.0 ; </a:t>
            </a:r>
            <a:endParaRPr lang="ru-RU" dirty="0" smtClean="0"/>
          </a:p>
          <a:p>
            <a:r>
              <a:rPr lang="ru-RU" dirty="0" smtClean="0"/>
              <a:t>СУБД </a:t>
            </a:r>
            <a:r>
              <a:rPr lang="en-US" dirty="0"/>
              <a:t>MySQL</a:t>
            </a:r>
            <a:r>
              <a:rPr lang="ru-RU" dirty="0"/>
              <a:t> 8.0 ; </a:t>
            </a:r>
            <a:endParaRPr lang="ru-RU" dirty="0" smtClean="0"/>
          </a:p>
          <a:p>
            <a:r>
              <a:rPr lang="en-US" dirty="0" smtClean="0"/>
              <a:t>MySQL </a:t>
            </a:r>
            <a:r>
              <a:rPr lang="en-US" dirty="0"/>
              <a:t>Connector</a:t>
            </a:r>
            <a:r>
              <a:rPr lang="ru-RU" dirty="0"/>
              <a:t>/</a:t>
            </a:r>
            <a:r>
              <a:rPr lang="en-US" dirty="0"/>
              <a:t>J</a:t>
            </a:r>
            <a:r>
              <a:rPr lang="ru-RU" dirty="0"/>
              <a:t>; </a:t>
            </a:r>
            <a:endParaRPr lang="ru-RU" dirty="0" smtClean="0"/>
          </a:p>
          <a:p>
            <a:r>
              <a:rPr lang="en-US" dirty="0" err="1" smtClean="0"/>
              <a:t>Gradle</a:t>
            </a:r>
            <a:r>
              <a:rPr lang="ru-RU" dirty="0" smtClean="0"/>
              <a:t> </a:t>
            </a:r>
            <a:r>
              <a:rPr lang="ru-RU" dirty="0"/>
              <a:t>4.8.1 ;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а </a:t>
            </a:r>
            <a:r>
              <a:rPr lang="ru-RU" dirty="0"/>
              <a:t>также некоторые сторонние библиотеки: </a:t>
            </a:r>
            <a:endParaRPr lang="ru-RU" dirty="0" smtClean="0"/>
          </a:p>
          <a:p>
            <a:r>
              <a:rPr lang="en-US" dirty="0" smtClean="0"/>
              <a:t>Google </a:t>
            </a:r>
            <a:r>
              <a:rPr lang="en-US" dirty="0"/>
              <a:t>Fit API</a:t>
            </a:r>
            <a:r>
              <a:rPr lang="ru-RU" dirty="0"/>
              <a:t>, </a:t>
            </a:r>
            <a:endParaRPr lang="ru-RU" dirty="0" smtClean="0"/>
          </a:p>
          <a:p>
            <a:r>
              <a:rPr lang="en-US" dirty="0" err="1" smtClean="0"/>
              <a:t>yandex</a:t>
            </a:r>
            <a:r>
              <a:rPr lang="ru-RU" dirty="0"/>
              <a:t>-</a:t>
            </a:r>
            <a:r>
              <a:rPr lang="en-US" dirty="0"/>
              <a:t>money SDK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6</a:t>
            </a:fld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10842171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ISOCPEUR" panose="020B0604020202020204" pitchFamily="34" charset="0"/>
              </a:rPr>
              <a:t>Анализ аналогов. </a:t>
            </a:r>
            <a:r>
              <a:rPr lang="en-US" b="1" dirty="0">
                <a:latin typeface="ISOCPEUR" panose="020B0604020202020204" pitchFamily="34" charset="0"/>
              </a:rPr>
              <a:t>Google </a:t>
            </a:r>
            <a:r>
              <a:rPr lang="en-US" b="1" dirty="0" smtClean="0">
                <a:latin typeface="ISOCPEUR" panose="020B0604020202020204" pitchFamily="34" charset="0"/>
              </a:rPr>
              <a:t>Fit</a:t>
            </a:r>
            <a:endParaRPr lang="ru-RU" b="1" dirty="0">
              <a:latin typeface="ISOCPEUR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06649" y="6356350"/>
            <a:ext cx="1441269" cy="365125"/>
          </a:xfrm>
        </p:spPr>
        <p:txBody>
          <a:bodyPr>
            <a:normAutofit fontScale="85000" lnSpcReduction="20000"/>
          </a:bodyPr>
          <a:lstStyle/>
          <a:p>
            <a:pPr lvl="0"/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7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t="4330" b="7463"/>
          <a:stretch/>
        </p:blipFill>
        <p:spPr bwMode="auto">
          <a:xfrm>
            <a:off x="1185454" y="1359161"/>
            <a:ext cx="9821092" cy="4872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998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10842171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27497"/>
            <a:ext cx="10515600" cy="1325563"/>
          </a:xfrm>
        </p:spPr>
        <p:txBody>
          <a:bodyPr/>
          <a:lstStyle/>
          <a:p>
            <a:r>
              <a:rPr lang="ru-RU" b="1" dirty="0" smtClean="0">
                <a:latin typeface="ISOCPEUR" panose="020B0604020202020204" pitchFamily="34" charset="0"/>
              </a:rPr>
              <a:t>Анализ аналогов. Фитнес-центр </a:t>
            </a:r>
            <a:r>
              <a:rPr lang="ru-RU" b="1" dirty="0">
                <a:latin typeface="ISOCPEUR" panose="020B0604020202020204" pitchFamily="34" charset="0"/>
              </a:rPr>
              <a:t>«Муравей»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8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2"/>
          <a:srcRect t="8092" b="5186"/>
          <a:stretch/>
        </p:blipFill>
        <p:spPr bwMode="auto">
          <a:xfrm>
            <a:off x="564158" y="3714694"/>
            <a:ext cx="5414815" cy="26416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3"/>
          <a:srcRect t="4564" b="6016"/>
          <a:stretch/>
        </p:blipFill>
        <p:spPr bwMode="auto">
          <a:xfrm>
            <a:off x="564158" y="961953"/>
            <a:ext cx="5429516" cy="27307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t="4772" b="4979"/>
          <a:stretch/>
        </p:blipFill>
        <p:spPr bwMode="auto">
          <a:xfrm>
            <a:off x="5993674" y="960667"/>
            <a:ext cx="5360126" cy="2721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 rotWithShape="1">
          <a:blip r:embed="rId5"/>
          <a:srcRect t="4357" b="5395"/>
          <a:stretch/>
        </p:blipFill>
        <p:spPr bwMode="auto">
          <a:xfrm>
            <a:off x="5993674" y="3635285"/>
            <a:ext cx="5360126" cy="2721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34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/>
          <p:cNvSpPr/>
          <p:nvPr/>
        </p:nvSpPr>
        <p:spPr>
          <a:xfrm>
            <a:off x="10842171" y="6231934"/>
            <a:ext cx="613955" cy="613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897"/>
            <a:ext cx="10515600" cy="1325563"/>
          </a:xfrm>
        </p:spPr>
        <p:txBody>
          <a:bodyPr>
            <a:normAutofit/>
          </a:bodyPr>
          <a:lstStyle/>
          <a:p>
            <a:r>
              <a:rPr lang="ru-RU" sz="4200" b="1" dirty="0">
                <a:latin typeface="ISOCPEUR" panose="020B0604020202020204" pitchFamily="34" charset="0"/>
              </a:rPr>
              <a:t>Анализ </a:t>
            </a:r>
            <a:r>
              <a:rPr lang="ru-RU" sz="4200" b="1" dirty="0" smtClean="0">
                <a:latin typeface="ISOCPEUR" panose="020B0604020202020204" pitchFamily="34" charset="0"/>
              </a:rPr>
              <a:t>аналогов. Фитнес-центр «Миллениум</a:t>
            </a:r>
            <a:r>
              <a:rPr lang="ru-RU" sz="4200" b="1" dirty="0">
                <a:latin typeface="ISOCPEUR" panose="020B0604020202020204" pitchFamily="34" charset="0"/>
              </a:rPr>
              <a:t>»</a:t>
            </a:r>
            <a:endParaRPr lang="ru-RU" sz="4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3D5B-B61F-4215-9EE2-E7DD77518CFB}" type="slidenum">
              <a:rPr lang="ru-RU" sz="3200" smtClean="0">
                <a:solidFill>
                  <a:schemeClr val="bg1"/>
                </a:solidFill>
              </a:rPr>
              <a:t>9</a:t>
            </a:fld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t="3942" b="4564"/>
          <a:stretch/>
        </p:blipFill>
        <p:spPr bwMode="auto">
          <a:xfrm>
            <a:off x="607571" y="934037"/>
            <a:ext cx="5454707" cy="28070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4149" b="4979"/>
          <a:stretch/>
        </p:blipFill>
        <p:spPr bwMode="auto">
          <a:xfrm>
            <a:off x="603246" y="3683563"/>
            <a:ext cx="5459032" cy="27905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t="3527" b="5186"/>
          <a:stretch/>
        </p:blipFill>
        <p:spPr bwMode="auto">
          <a:xfrm>
            <a:off x="6062278" y="934037"/>
            <a:ext cx="5291522" cy="2717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5"/>
          <a:srcRect t="4357" b="6847"/>
          <a:stretch/>
        </p:blipFill>
        <p:spPr bwMode="auto">
          <a:xfrm>
            <a:off x="6062278" y="3683563"/>
            <a:ext cx="5291522" cy="26430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439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</TotalTime>
  <Words>468</Words>
  <Application>Microsoft Office PowerPoint</Application>
  <PresentationFormat>Широкоэкранный</PresentationFormat>
  <Paragraphs>116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ISOCPEUR</vt:lpstr>
      <vt:lpstr>Тема Office</vt:lpstr>
      <vt:lpstr>Фитнес-клуб</vt:lpstr>
      <vt:lpstr>Цель и задачи проекта</vt:lpstr>
      <vt:lpstr>Список аналогов</vt:lpstr>
      <vt:lpstr>Календарный план проекта</vt:lpstr>
      <vt:lpstr>Диаграмма Ганта</vt:lpstr>
      <vt:lpstr>Обзор актуальных технологий</vt:lpstr>
      <vt:lpstr>Анализ аналогов. Google Fit</vt:lpstr>
      <vt:lpstr>Анализ аналогов. Фитнес-центр «Муравей»</vt:lpstr>
      <vt:lpstr>Анализ аналогов. Фитнес-центр «Миллениум»</vt:lpstr>
      <vt:lpstr>Анализ аналогов. Фитнес-центр «Harbour Club» </vt:lpstr>
      <vt:lpstr>Критерии оценивания</vt:lpstr>
      <vt:lpstr>Таблица оценки приложений</vt:lpstr>
      <vt:lpstr>Описание предметной области</vt:lpstr>
      <vt:lpstr>Пользователи системы. Диаграмма прецедентов</vt:lpstr>
      <vt:lpstr>Расширенное описание прецедента «Оценить тренера»</vt:lpstr>
      <vt:lpstr>Расширенное описание прецедента «Посмотреть данные о клиенте»</vt:lpstr>
      <vt:lpstr>Расширенное описание прецедента «Написать клиенту»</vt:lpstr>
      <vt:lpstr>Диаграмма классов</vt:lpstr>
      <vt:lpstr>Диаграмма состояний</vt:lpstr>
      <vt:lpstr>Анализ бизнес-процессов. Диаграммы IDEF0</vt:lpstr>
      <vt:lpstr>Презентация PowerPoint</vt:lpstr>
      <vt:lpstr>Презентация PowerPoint</vt:lpstr>
      <vt:lpstr>Презентация PowerPoint</vt:lpstr>
      <vt:lpstr>Функциональные требования к системе</vt:lpstr>
      <vt:lpstr>Нефункциональные требования к системе</vt:lpstr>
      <vt:lpstr>Макет программной системы. Интерфейс веб-приложения для клиентов </vt:lpstr>
      <vt:lpstr>Презентация PowerPoint</vt:lpstr>
      <vt:lpstr>Презентация PowerPoint</vt:lpstr>
      <vt:lpstr>Презентация PowerPoint</vt:lpstr>
      <vt:lpstr>Макет программной системы. Интерфейс веб-приложения для тренеров </vt:lpstr>
      <vt:lpstr>Презентация PowerPoint</vt:lpstr>
      <vt:lpstr>Макет программной системы. Интерфейс веб-приложения для админов</vt:lpstr>
      <vt:lpstr>Презентация PowerPoint</vt:lpstr>
      <vt:lpstr>Презентация PowerPoint</vt:lpstr>
      <vt:lpstr>Презентация PowerPoint</vt:lpstr>
      <vt:lpstr>Диаграмма навигации.  Клиент</vt:lpstr>
      <vt:lpstr>Диаграмма навигации.  Тренер</vt:lpstr>
      <vt:lpstr>Диаграмма навигации.  Админ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dns</dc:creator>
  <cp:lastModifiedBy>dns</cp:lastModifiedBy>
  <cp:revision>31</cp:revision>
  <dcterms:created xsi:type="dcterms:W3CDTF">2018-11-24T17:48:27Z</dcterms:created>
  <dcterms:modified xsi:type="dcterms:W3CDTF">2018-12-02T17:43:27Z</dcterms:modified>
</cp:coreProperties>
</file>